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1A9B8-3CDA-4E9E-A227-84167D6F4E8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44750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A0613-82A3-46DC-83B7-9A9A37F5108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165973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9F1EA-86C8-4ED6-BB3B-C6CD2D9EE3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376428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600200"/>
            <a:ext cx="64008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F6CED-8132-47BA-9073-E0E90DCDB9D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74098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71FE1-BE57-4BD7-8AA2-C6F2A4558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78186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2DC41-2063-47A9-A4FA-C1B7652C870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536186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AA8D3-F461-4800-A9CF-819A23C58A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321009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737E3-BE62-4E11-8E32-6B1B34D201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53366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9D637-352D-4642-A7B1-AE53C03506A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13596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8B75B-AA68-4A1E-9205-A1B1773D1B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782353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589EA-FFF2-4146-821E-75B626813B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42026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F6CED-8132-47BA-9073-E0E90DCDB9D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74098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1600200"/>
            <a:ext cx="6400800" cy="4495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A0613-82A3-46DC-83B7-9A9A37F5108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165973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9F1EA-86C8-4ED6-BB3B-C6CD2D9EE3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376428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600200"/>
            <a:ext cx="64008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F6CED-8132-47BA-9073-E0E90DCDB9D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74098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71FE1-BE57-4BD7-8AA2-C6F2A4558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78186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2DC41-2063-47A9-A4FA-C1B7652C870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536186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AA8D3-F461-4800-A9CF-819A23C58A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321009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737E3-BE62-4E11-8E32-6B1B34D201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53366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9D637-352D-4642-A7B1-AE53C03506A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13596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8B75B-AA68-4A1E-9205-A1B1773D1B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782353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589EA-FFF2-4146-821E-75B626813B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420264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71FE1-BE57-4BD7-8AA2-C6F2A4558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78186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1600200"/>
            <a:ext cx="6400800" cy="4495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A0613-82A3-46DC-83B7-9A9A37F5108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165973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9F1EA-86C8-4ED6-BB3B-C6CD2D9EE3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376428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2DC41-2063-47A9-A4FA-C1B7652C870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536186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AA8D3-F461-4800-A9CF-819A23C58A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32100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737E3-BE62-4E11-8E32-6B1B34D201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53366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9D637-352D-4642-A7B1-AE53C03506A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1359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8B75B-AA68-4A1E-9205-A1B1773D1B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78235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589EA-FFF2-4146-821E-75B626813B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420264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860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pic>
          <p:nvPicPr>
            <p:cNvPr id="1033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60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60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60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DE898A-5893-46E1-A413-949D3440AD5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31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860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pic>
          <p:nvPicPr>
            <p:cNvPr id="1033" name="Picture 4" descr="slidemaster_med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QuestionShape"/>
          <p:cNvSpPr/>
          <p:nvPr userDrawn="1"/>
        </p:nvSpPr>
        <p:spPr bwMode="auto">
          <a:xfrm>
            <a:off x="127000" y="127000"/>
            <a:ext cx="889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iRespond Question Master</a:t>
            </a:r>
            <a:endParaRPr lang="en-US" sz="360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AShape"/>
          <p:cNvSpPr/>
          <p:nvPr userDrawn="1"/>
        </p:nvSpPr>
        <p:spPr bwMode="auto">
          <a:xfrm>
            <a:off x="127000" y="3111500"/>
            <a:ext cx="88900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A.) Response A</a:t>
            </a:r>
            <a:endParaRPr lang="en-US" sz="3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BShape"/>
          <p:cNvSpPr/>
          <p:nvPr userDrawn="1"/>
        </p:nvSpPr>
        <p:spPr bwMode="auto">
          <a:xfrm>
            <a:off x="127000" y="3835400"/>
            <a:ext cx="88900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B.) Response B</a:t>
            </a:r>
            <a:endParaRPr lang="en-US" sz="3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CShape"/>
          <p:cNvSpPr/>
          <p:nvPr userDrawn="1"/>
        </p:nvSpPr>
        <p:spPr bwMode="auto">
          <a:xfrm>
            <a:off x="127000" y="4559300"/>
            <a:ext cx="88900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C.) Response C</a:t>
            </a:r>
            <a:endParaRPr lang="en-US" sz="3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DShape"/>
          <p:cNvSpPr/>
          <p:nvPr userDrawn="1"/>
        </p:nvSpPr>
        <p:spPr bwMode="auto">
          <a:xfrm>
            <a:off x="127000" y="5283200"/>
            <a:ext cx="88900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D.) Response D</a:t>
            </a:r>
            <a:endParaRPr lang="en-US" sz="3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EShape"/>
          <p:cNvSpPr/>
          <p:nvPr userDrawn="1"/>
        </p:nvSpPr>
        <p:spPr bwMode="auto">
          <a:xfrm>
            <a:off x="127000" y="6007100"/>
            <a:ext cx="88900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E.) Response E</a:t>
            </a:r>
            <a:endParaRPr lang="en-US" sz="3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Percent"/>
          <p:cNvSpPr/>
          <p:nvPr userDrawn="1"/>
        </p:nvSpPr>
        <p:spPr bwMode="auto"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Percent Complete 100%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Timer"/>
          <p:cNvSpPr/>
          <p:nvPr userDrawn="1"/>
        </p:nvSpPr>
        <p:spPr bwMode="auto"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00:30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31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860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pic>
          <p:nvPicPr>
            <p:cNvPr id="1033" name="Picture 4" descr="slidemaster_med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GraphShape" hidden="1"/>
          <p:cNvSpPr/>
          <p:nvPr userDrawn="1"/>
        </p:nvSpPr>
        <p:spPr bwMode="auto">
          <a:xfrm>
            <a:off x="127000" y="254000"/>
            <a:ext cx="1270000" cy="127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iRespond Graph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86016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4" name="CorrectBar0"/>
            <p:cNvSpPr/>
            <p:nvPr userDrawn="1"/>
          </p:nvSpPr>
          <p:spPr bwMode="auto"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CorrectBar1"/>
            <p:cNvSpPr/>
            <p:nvPr userDrawn="1"/>
          </p:nvSpPr>
          <p:spPr bwMode="auto"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0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3" name="PercentLabel0"/>
            <p:cNvSpPr/>
            <p:nvPr userDrawn="1"/>
          </p:nvSpPr>
          <p:spPr bwMode="auto"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67%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6" name="PercentLabel1"/>
            <p:cNvSpPr/>
            <p:nvPr userDrawn="1"/>
          </p:nvSpPr>
          <p:spPr bwMode="auto"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33%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9" name="PercentLabel2"/>
            <p:cNvSpPr/>
            <p:nvPr userDrawn="1"/>
          </p:nvSpPr>
          <p:spPr bwMode="auto"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100%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PercentLabel3"/>
            <p:cNvSpPr/>
            <p:nvPr userDrawn="1"/>
          </p:nvSpPr>
          <p:spPr bwMode="auto"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100%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PercentLabel4"/>
            <p:cNvSpPr/>
            <p:nvPr userDrawn="1"/>
          </p:nvSpPr>
          <p:spPr bwMode="auto"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67%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6017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0" name="IncorrectBar2"/>
            <p:cNvSpPr/>
            <p:nvPr userDrawn="1"/>
          </p:nvSpPr>
          <p:spPr bwMode="auto"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IncorrectBar3"/>
            <p:cNvSpPr/>
            <p:nvPr userDrawn="1"/>
          </p:nvSpPr>
          <p:spPr bwMode="auto"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IncorrectBar4"/>
            <p:cNvSpPr/>
            <p:nvPr userDrawn="1"/>
          </p:nvSpPr>
          <p:spPr bwMode="auto"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8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5" name="XValueLabel0"/>
            <p:cNvSpPr/>
            <p:nvPr userDrawn="1"/>
          </p:nvSpPr>
          <p:spPr bwMode="auto"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A*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8" name="XValueLabel1"/>
            <p:cNvSpPr/>
            <p:nvPr userDrawn="1"/>
          </p:nvSpPr>
          <p:spPr bwMode="auto"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B*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XValueLabel2"/>
            <p:cNvSpPr/>
            <p:nvPr userDrawn="1"/>
          </p:nvSpPr>
          <p:spPr bwMode="auto"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C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XValueLabel3"/>
            <p:cNvSpPr/>
            <p:nvPr userDrawn="1"/>
          </p:nvSpPr>
          <p:spPr bwMode="auto"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XValueLabel4"/>
            <p:cNvSpPr/>
            <p:nvPr userDrawn="1"/>
          </p:nvSpPr>
          <p:spPr bwMode="auto"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E</a:t>
              </a: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18" name="XAxisLine"/>
            <p:cNvCxnSpPr/>
            <p:nvPr userDrawn="1"/>
          </p:nvCxnSpPr>
          <p:spPr bwMode="auto">
            <a:xfrm>
              <a:off x="889000" y="5715000"/>
              <a:ext cx="8001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YAxisLine"/>
            <p:cNvCxnSpPr/>
            <p:nvPr userDrawn="1"/>
          </p:nvCxnSpPr>
          <p:spPr bwMode="auto">
            <a:xfrm>
              <a:off x="1016000" y="1587500"/>
              <a:ext cx="0" cy="41275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YAxisTick0"/>
            <p:cNvCxnSpPr/>
            <p:nvPr userDrawn="1"/>
          </p:nvCxnSpPr>
          <p:spPr bwMode="auto">
            <a:xfrm>
              <a:off x="889000" y="5715000"/>
              <a:ext cx="254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YAxisTick1"/>
            <p:cNvCxnSpPr/>
            <p:nvPr userDrawn="1"/>
          </p:nvCxnSpPr>
          <p:spPr bwMode="auto">
            <a:xfrm>
              <a:off x="889000" y="4445000"/>
              <a:ext cx="254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YAxisTick2"/>
            <p:cNvCxnSpPr/>
            <p:nvPr userDrawn="1"/>
          </p:nvCxnSpPr>
          <p:spPr bwMode="auto">
            <a:xfrm>
              <a:off x="889000" y="3175000"/>
              <a:ext cx="254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YAxisTick3"/>
            <p:cNvCxnSpPr/>
            <p:nvPr userDrawn="1"/>
          </p:nvCxnSpPr>
          <p:spPr bwMode="auto">
            <a:xfrm>
              <a:off x="889000" y="1905000"/>
              <a:ext cx="254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1" name="YValueLabel0"/>
            <p:cNvSpPr/>
            <p:nvPr userDrawn="1"/>
          </p:nvSpPr>
          <p:spPr bwMode="auto"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0</a:t>
              </a: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YValueLabel1"/>
            <p:cNvSpPr/>
            <p:nvPr userDrawn="1"/>
          </p:nvSpPr>
          <p:spPr bwMode="auto"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1</a:t>
              </a: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YValueLabel2"/>
            <p:cNvSpPr/>
            <p:nvPr userDrawn="1"/>
          </p:nvSpPr>
          <p:spPr bwMode="auto"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2</a:t>
              </a: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YValueLabel3"/>
            <p:cNvSpPr/>
            <p:nvPr userDrawn="1"/>
          </p:nvSpPr>
          <p:spPr bwMode="auto"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3</a:t>
              </a: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831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066800"/>
            <a:ext cx="5334000" cy="4114800"/>
          </a:xfrm>
        </p:spPr>
        <p:txBody>
          <a:bodyPr/>
          <a:lstStyle/>
          <a:p>
            <a:pPr algn="ctr"/>
            <a:r>
              <a:rPr lang="en-US" sz="5400" dirty="0" smtClean="0"/>
              <a:t>Revising/Editing</a:t>
            </a:r>
            <a:br>
              <a:rPr lang="en-US" sz="5400" dirty="0" smtClean="0"/>
            </a:br>
            <a:r>
              <a:rPr lang="en-US" sz="5400" dirty="0" smtClean="0"/>
              <a:t>PowerPoint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8444261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effectLst/>
                <a:latin typeface="Times New Roman"/>
              </a:rPr>
              <a:t>Herring, D. "The Writing Process." . </a:t>
            </a:r>
            <a:r>
              <a:rPr lang="en-US" dirty="0" smtClean="0">
                <a:effectLst/>
                <a:latin typeface="Times New Roman"/>
              </a:rPr>
              <a:t>	</a:t>
            </a:r>
            <a:r>
              <a:rPr lang="en-US" dirty="0" err="1" smtClean="0">
                <a:effectLst/>
                <a:latin typeface="Times New Roman"/>
              </a:rPr>
              <a:t>N.p</a:t>
            </a:r>
            <a:r>
              <a:rPr lang="en-US" dirty="0">
                <a:effectLst/>
                <a:latin typeface="Times New Roman"/>
              </a:rPr>
              <a:t>., </a:t>
            </a:r>
            <a:r>
              <a:rPr lang="en-US" dirty="0" err="1">
                <a:effectLst/>
                <a:latin typeface="Times New Roman"/>
              </a:rPr>
              <a:t>n.d.</a:t>
            </a:r>
            <a:r>
              <a:rPr lang="en-US" dirty="0">
                <a:effectLst/>
                <a:latin typeface="Times New Roman"/>
              </a:rPr>
              <a:t> Web. 4 Jan 2012. </a:t>
            </a:r>
            <a:r>
              <a:rPr lang="en-US" dirty="0" smtClean="0">
                <a:effectLst/>
                <a:latin typeface="Times New Roman"/>
              </a:rPr>
              <a:t>	&lt;</a:t>
            </a:r>
            <a:r>
              <a:rPr lang="en-US" dirty="0">
                <a:effectLst/>
                <a:latin typeface="Times New Roman"/>
              </a:rPr>
              <a:t>http://</a:t>
            </a:r>
            <a:r>
              <a:rPr lang="en-US" dirty="0" smtClean="0">
                <a:effectLst/>
                <a:latin typeface="Times New Roman"/>
              </a:rPr>
              <a:t>www.slideshare.net/Tara	</a:t>
            </a:r>
            <a:r>
              <a:rPr lang="en-US" dirty="0" err="1" smtClean="0">
                <a:effectLst/>
                <a:latin typeface="Times New Roman"/>
              </a:rPr>
              <a:t>VanG</a:t>
            </a:r>
            <a:r>
              <a:rPr lang="en-US" smtClean="0">
                <a:effectLst/>
                <a:latin typeface="Times New Roman"/>
              </a:rPr>
              <a:t>/the-writing-process-	8179776</a:t>
            </a:r>
            <a:r>
              <a:rPr lang="en-US" dirty="0">
                <a:effectLst/>
                <a:latin typeface="Times New Roman"/>
              </a:rPr>
              <a:t>&gt;.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3200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dirty="0" smtClean="0"/>
              <a:t>Revising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600200"/>
            <a:ext cx="6346825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u="sng" dirty="0" smtClean="0"/>
              <a:t>Revising</a:t>
            </a:r>
            <a:r>
              <a:rPr lang="en-US" sz="2800" dirty="0" smtClean="0"/>
              <a:t> is finding &amp; correcting problems with </a:t>
            </a:r>
            <a:r>
              <a:rPr lang="en-US" sz="2800" i="1" dirty="0" smtClean="0"/>
              <a:t>content</a:t>
            </a:r>
            <a:r>
              <a:rPr lang="en-US" sz="2800" dirty="0" smtClean="0"/>
              <a:t>; changing the ideas in your writing to make them clearer, stronger, and more convincing.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Revising looks at the “Big Picture”—the Idea level.</a:t>
            </a:r>
          </a:p>
        </p:txBody>
      </p:sp>
    </p:spTree>
    <p:extLst>
      <p:ext uri="{BB962C8B-B14F-4D97-AF65-F5344CB8AC3E}">
        <p14:creationId xmlns:p14="http://schemas.microsoft.com/office/powerpoint/2010/main" val="8557701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4618"/>
            <a:ext cx="6400800" cy="838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dirty="0" smtClean="0"/>
              <a:t>Revision Strategies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838200"/>
            <a:ext cx="67056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 smtClean="0"/>
              <a:t>Look for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b="1" dirty="0" smtClean="0"/>
              <a:t>Unity </a:t>
            </a:r>
            <a:endParaRPr lang="en-US" sz="2200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Does everything refer back to main point?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Does each topic sentence refer to the thesis?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Does each sentence in each </a:t>
            </a:r>
            <a:r>
              <a:rPr lang="en-US" sz="2200" dirty="0"/>
              <a:t>body paragraph</a:t>
            </a:r>
            <a:r>
              <a:rPr lang="en-US" sz="2200" dirty="0" smtClean="0"/>
              <a:t> refer back to the topic sentence?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b="1" dirty="0" smtClean="0"/>
              <a:t>Detail and support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Does each body paragraph contain at least two examples?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Is each example followed by at least one supporting detail?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200" b="1" dirty="0" smtClean="0"/>
              <a:t>Coherence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Are all points connect to form a whole?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Are transitions used to move from one idea to the next? </a:t>
            </a:r>
          </a:p>
        </p:txBody>
      </p:sp>
    </p:spTree>
    <p:extLst>
      <p:ext uri="{BB962C8B-B14F-4D97-AF65-F5344CB8AC3E}">
        <p14:creationId xmlns:p14="http://schemas.microsoft.com/office/powerpoint/2010/main" val="1047464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dirty="0" smtClean="0"/>
              <a:t>Revision Tips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600200"/>
            <a:ext cx="6400800" cy="4781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Take a break from your draft before attempting to revise.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Read your draft out loud and listen to your words.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Imagine yourself as your reader.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Look for consistent problem areas.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Get feedback from peers.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Get help from group member!</a:t>
            </a:r>
          </a:p>
        </p:txBody>
      </p:sp>
    </p:spTree>
    <p:extLst>
      <p:ext uri="{BB962C8B-B14F-4D97-AF65-F5344CB8AC3E}">
        <p14:creationId xmlns:p14="http://schemas.microsoft.com/office/powerpoint/2010/main" val="27681186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dirty="0" smtClean="0"/>
              <a:t>Editing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u="sng" dirty="0" smtClean="0"/>
              <a:t>Editing</a:t>
            </a:r>
            <a:r>
              <a:rPr lang="en-US" dirty="0" smtClean="0"/>
              <a:t> is finding and correcting problems with grammar, style, word choice &amp; usage, and punctuation.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Editing focuses on the “Little Picture”—Word level.</a:t>
            </a:r>
          </a:p>
        </p:txBody>
      </p:sp>
    </p:spTree>
    <p:extLst>
      <p:ext uri="{BB962C8B-B14F-4D97-AF65-F5344CB8AC3E}">
        <p14:creationId xmlns:p14="http://schemas.microsoft.com/office/powerpoint/2010/main" val="39940904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dirty="0" smtClean="0"/>
              <a:t>Editing Strategies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Keep an </a:t>
            </a:r>
            <a:r>
              <a:rPr lang="en-US" u="sng" dirty="0" smtClean="0"/>
              <a:t>Error Log</a:t>
            </a:r>
            <a:r>
              <a:rPr lang="en-US" dirty="0" smtClean="0"/>
              <a:t> to help you identify your problem areas and </a:t>
            </a:r>
            <a:r>
              <a:rPr lang="en-US" i="1" dirty="0" smtClean="0"/>
              <a:t>improve your writing</a:t>
            </a:r>
            <a:r>
              <a:rPr lang="en-US" dirty="0" smtClean="0"/>
              <a:t>.  This would be something to help you grow personally as a writer.</a:t>
            </a:r>
          </a:p>
          <a:p>
            <a:pPr eaLnBrk="1" hangingPunct="1">
              <a:defRPr/>
            </a:pPr>
            <a:r>
              <a:rPr lang="en-US" dirty="0" smtClean="0"/>
              <a:t>When editing, review your paper for one type of error at a time; don’t try to read through looking for everything at once.</a:t>
            </a:r>
          </a:p>
        </p:txBody>
      </p:sp>
    </p:spTree>
    <p:extLst>
      <p:ext uri="{BB962C8B-B14F-4D97-AF65-F5344CB8AC3E}">
        <p14:creationId xmlns:p14="http://schemas.microsoft.com/office/powerpoint/2010/main" val="21622474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dirty="0" smtClean="0"/>
              <a:t>Editing Tips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447800"/>
            <a:ext cx="6553200" cy="4852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Work with a clean printed copy, 1.5 spaced to allow room to mark corrections.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Read your essay backwards.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Be cautious of spell-check and grammar-check.  </a:t>
            </a:r>
            <a:r>
              <a:rPr lang="en-US" b="1" dirty="0" smtClean="0"/>
              <a:t>USE A DICTIONARY/WRITE SOURCE.</a:t>
            </a: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Read your essay out loud.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Get feedback from peers.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Work with a group member!</a:t>
            </a:r>
          </a:p>
        </p:txBody>
      </p:sp>
    </p:spTree>
    <p:extLst>
      <p:ext uri="{BB962C8B-B14F-4D97-AF65-F5344CB8AC3E}">
        <p14:creationId xmlns:p14="http://schemas.microsoft.com/office/powerpoint/2010/main" val="9027226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dirty="0" smtClean="0"/>
              <a:t>Self-Review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600200"/>
            <a:ext cx="6400800" cy="47085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You should never move to peer review without first completing a self-review (revising &amp; editing); you want your peer to look for mistakes that you were unable to catch yourself!</a:t>
            </a:r>
          </a:p>
          <a:p>
            <a:pPr eaLnBrk="1" hangingPunct="1">
              <a:defRPr/>
            </a:pPr>
            <a:r>
              <a:rPr lang="en-US" sz="2800" smtClean="0"/>
              <a:t>After you have reviewed your own work, make the necessary corrections and print a clean, revised copy before moving on to peer review.</a:t>
            </a:r>
          </a:p>
        </p:txBody>
      </p:sp>
    </p:spTree>
    <p:extLst>
      <p:ext uri="{BB962C8B-B14F-4D97-AF65-F5344CB8AC3E}">
        <p14:creationId xmlns:p14="http://schemas.microsoft.com/office/powerpoint/2010/main" val="29135391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dirty="0" smtClean="0"/>
              <a:t>Peer-Review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It is important to make the peer review process useful.</a:t>
            </a:r>
          </a:p>
          <a:p>
            <a:pPr eaLnBrk="1" hangingPunct="1">
              <a:defRPr/>
            </a:pPr>
            <a:r>
              <a:rPr lang="en-US" dirty="0" smtClean="0"/>
              <a:t>Basics of useful feedback:</a:t>
            </a:r>
          </a:p>
          <a:p>
            <a:pPr lvl="1" eaLnBrk="1" hangingPunct="1">
              <a:defRPr/>
            </a:pPr>
            <a:r>
              <a:rPr lang="en-US" sz="3200" dirty="0" smtClean="0"/>
              <a:t>It is given in a positive way</a:t>
            </a:r>
          </a:p>
          <a:p>
            <a:pPr lvl="1" eaLnBrk="1" hangingPunct="1">
              <a:defRPr/>
            </a:pPr>
            <a:r>
              <a:rPr lang="en-US" sz="3200" dirty="0" smtClean="0"/>
              <a:t>It is specific</a:t>
            </a:r>
          </a:p>
          <a:p>
            <a:pPr lvl="1" eaLnBrk="1" hangingPunct="1">
              <a:defRPr/>
            </a:pPr>
            <a:r>
              <a:rPr lang="en-US" sz="3200" dirty="0" smtClean="0"/>
              <a:t>It offers suggestions</a:t>
            </a:r>
          </a:p>
          <a:p>
            <a:pPr lvl="1" eaLnBrk="1" hangingPunct="1">
              <a:defRPr/>
            </a:pPr>
            <a:r>
              <a:rPr lang="en-US" sz="3200" b="1" dirty="0" smtClean="0"/>
              <a:t>It is given both verbally and in writing</a:t>
            </a:r>
          </a:p>
        </p:txBody>
      </p:sp>
    </p:spTree>
    <p:extLst>
      <p:ext uri="{BB962C8B-B14F-4D97-AF65-F5344CB8AC3E}">
        <p14:creationId xmlns:p14="http://schemas.microsoft.com/office/powerpoint/2010/main" val="8539939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RespondQuestionMaster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iRespondGraphMaster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418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Proposal</vt:lpstr>
      <vt:lpstr>iRespondQuestionMaster</vt:lpstr>
      <vt:lpstr>iRespondGraphMaster</vt:lpstr>
      <vt:lpstr>Revising/Editing PowerPoint</vt:lpstr>
      <vt:lpstr>Revising</vt:lpstr>
      <vt:lpstr>Revision Strategies</vt:lpstr>
      <vt:lpstr>Revision Tips</vt:lpstr>
      <vt:lpstr>Editing</vt:lpstr>
      <vt:lpstr>Editing Strategies</vt:lpstr>
      <vt:lpstr>Editing Tips</vt:lpstr>
      <vt:lpstr>Self-Review</vt:lpstr>
      <vt:lpstr>Peer-Review</vt:lpstr>
      <vt:lpstr>Bibliography</vt:lpstr>
    </vt:vector>
  </TitlesOfParts>
  <Company>SDOB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Revising/Editing</dc:title>
  <dc:creator>Kaufmann Judy</dc:creator>
  <cp:lastModifiedBy>Nadia Williams</cp:lastModifiedBy>
  <cp:revision>7</cp:revision>
  <dcterms:created xsi:type="dcterms:W3CDTF">2012-01-03T14:45:18Z</dcterms:created>
  <dcterms:modified xsi:type="dcterms:W3CDTF">2014-08-13T13:50:08Z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howTimer">
    <vt:bool>true</vt:bool>
  </property>
  <property fmtid="{D5CDD505-2E9C-101B-9397-08002B2CF9AE}" pid="3" name="ShowPercent">
    <vt:bool>true</vt:bool>
  </property>
  <property fmtid="{D5CDD505-2E9C-101B-9397-08002B2CF9AE}" pid="4" name="KeepGraph">
    <vt:bool>false</vt:bool>
  </property>
  <property fmtid="{D5CDD505-2E9C-101B-9397-08002B2CF9AE}" pid="5" name="AutoReflect">
    <vt:bool>false</vt:bool>
  </property>
</Properties>
</file>